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61" r:id="rId5"/>
    <p:sldId id="262" r:id="rId6"/>
    <p:sldId id="269" r:id="rId7"/>
    <p:sldId id="265" r:id="rId8"/>
    <p:sldId id="270" r:id="rId9"/>
    <p:sldId id="266" r:id="rId10"/>
    <p:sldId id="267" r:id="rId11"/>
    <p:sldId id="273" r:id="rId12"/>
    <p:sldId id="271" r:id="rId13"/>
    <p:sldId id="268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08"/>
    <p:restoredTop sz="94698"/>
  </p:normalViewPr>
  <p:slideViewPr>
    <p:cSldViewPr snapToGrid="0" snapToObjects="1">
      <p:cViewPr>
        <p:scale>
          <a:sx n="72" d="100"/>
          <a:sy n="72" d="100"/>
        </p:scale>
        <p:origin x="-1020" y="-7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AB33F-8631-034A-A815-4E7E280B4AE7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8B812F-4C8E-E845-871A-E0858A461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817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F8E4E-6958-2E49-861D-C06A06C212EC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0DAFE-9542-A74C-996E-E9C6351E7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06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F8E4E-6958-2E49-861D-C06A06C212EC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0DAFE-9542-A74C-996E-E9C6351E7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33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F8E4E-6958-2E49-861D-C06A06C212EC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0DAFE-9542-A74C-996E-E9C6351E7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730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F8E4E-6958-2E49-861D-C06A06C212EC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0DAFE-9542-A74C-996E-E9C6351E7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766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F8E4E-6958-2E49-861D-C06A06C212EC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0DAFE-9542-A74C-996E-E9C6351E7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22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F8E4E-6958-2E49-861D-C06A06C212EC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0DAFE-9542-A74C-996E-E9C6351E7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664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F8E4E-6958-2E49-861D-C06A06C212EC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0DAFE-9542-A74C-996E-E9C6351E7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651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F8E4E-6958-2E49-861D-C06A06C212EC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0DAFE-9542-A74C-996E-E9C6351E7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00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F8E4E-6958-2E49-861D-C06A06C212EC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0DAFE-9542-A74C-996E-E9C6351E7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446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F8E4E-6958-2E49-861D-C06A06C212EC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0DAFE-9542-A74C-996E-E9C6351E7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186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F8E4E-6958-2E49-861D-C06A06C212EC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0DAFE-9542-A74C-996E-E9C6351E7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53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F8E4E-6958-2E49-861D-C06A06C212EC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0DAFE-9542-A74C-996E-E9C6351E7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8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14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61301"/>
            <a:ext cx="6426100" cy="429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33863" y="1422400"/>
            <a:ext cx="123304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>
                <a:solidFill>
                  <a:srgbClr val="002060"/>
                </a:solidFill>
                <a:latin typeface="Garamond" charset="0"/>
                <a:ea typeface="Garamond" charset="0"/>
                <a:cs typeface="Garamond" charset="0"/>
              </a:rPr>
              <a:t>P</a:t>
            </a:r>
            <a:r>
              <a:rPr lang="en-US" sz="7200" dirty="0" smtClean="0">
                <a:solidFill>
                  <a:srgbClr val="002060"/>
                </a:solidFill>
                <a:latin typeface="Garamond" charset="0"/>
                <a:ea typeface="Garamond" charset="0"/>
                <a:cs typeface="Garamond" charset="0"/>
              </a:rPr>
              <a:t>HYSICS</a:t>
            </a:r>
            <a:r>
              <a:rPr lang="en-US" sz="8800" dirty="0" smtClean="0">
                <a:solidFill>
                  <a:srgbClr val="002060"/>
                </a:solidFill>
                <a:latin typeface="Garamond" charset="0"/>
                <a:ea typeface="Garamond" charset="0"/>
                <a:cs typeface="Garamond" charset="0"/>
              </a:rPr>
              <a:t> at </a:t>
            </a:r>
            <a:r>
              <a:rPr lang="en-US" sz="8800" dirty="0" err="1" smtClean="0">
                <a:solidFill>
                  <a:srgbClr val="002060"/>
                </a:solidFill>
                <a:latin typeface="Garamond" charset="0"/>
                <a:ea typeface="Garamond" charset="0"/>
                <a:cs typeface="Garamond" charset="0"/>
              </a:rPr>
              <a:t>Wolverhampton</a:t>
            </a:r>
            <a:endParaRPr lang="en-US" sz="8800" dirty="0">
              <a:solidFill>
                <a:srgbClr val="002060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8" name="Picture 6" descr="Image resul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5732" y="59007"/>
            <a:ext cx="3996267" cy="11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942055" y="3354530"/>
            <a:ext cx="4733988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002060"/>
                </a:solidFill>
                <a:latin typeface="Garamond" charset="0"/>
                <a:ea typeface="Garamond" charset="0"/>
                <a:cs typeface="Garamond" charset="0"/>
              </a:rPr>
              <a:t>Open Day</a:t>
            </a:r>
          </a:p>
          <a:p>
            <a:pPr algn="ctr"/>
            <a:r>
              <a:rPr lang="en-US" sz="3600" dirty="0" smtClean="0">
                <a:solidFill>
                  <a:srgbClr val="002060"/>
                </a:solidFill>
                <a:latin typeface="Garamond" charset="0"/>
                <a:ea typeface="Garamond" charset="0"/>
                <a:cs typeface="Garamond" charset="0"/>
              </a:rPr>
              <a:t>Sessions at 10.45 &amp; 13.15</a:t>
            </a:r>
            <a:endParaRPr lang="en-US" sz="3600" dirty="0">
              <a:solidFill>
                <a:srgbClr val="002060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17813" y="5277933"/>
            <a:ext cx="45824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002060"/>
                </a:solidFill>
                <a:latin typeface="Garamond" charset="0"/>
                <a:ea typeface="Garamond" charset="0"/>
                <a:cs typeface="Garamond" charset="0"/>
              </a:rPr>
              <a:t>Fabrice </a:t>
            </a:r>
            <a:r>
              <a:rPr lang="en-US" sz="6000" dirty="0" err="1" smtClean="0">
                <a:solidFill>
                  <a:srgbClr val="002060"/>
                </a:solidFill>
                <a:latin typeface="Garamond" charset="0"/>
                <a:ea typeface="Garamond" charset="0"/>
                <a:cs typeface="Garamond" charset="0"/>
              </a:rPr>
              <a:t>Laussy</a:t>
            </a:r>
            <a:endParaRPr lang="en-US" sz="6000" dirty="0">
              <a:solidFill>
                <a:srgbClr val="002060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85418" y="6185674"/>
            <a:ext cx="40472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2060"/>
                </a:solidFill>
                <a:latin typeface="Garamond" charset="0"/>
                <a:ea typeface="Garamond" charset="0"/>
                <a:cs typeface="Garamond" charset="0"/>
              </a:rPr>
              <a:t>Director of Studies</a:t>
            </a:r>
            <a:endParaRPr lang="en-US" sz="4000" dirty="0">
              <a:solidFill>
                <a:srgbClr val="002060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5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114" y="-1"/>
            <a:ext cx="6902823" cy="690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5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9010" y="2277035"/>
            <a:ext cx="5282989" cy="199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1823720" y="2887663"/>
            <a:ext cx="4631267" cy="397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100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r>
              <a:rPr lang="en-GB" altLang="x-none" sz="6000" dirty="0" smtClean="0">
                <a:latin typeface="Garamond" charset="0"/>
                <a:ea typeface="Garamond" charset="0"/>
                <a:cs typeface="Garamond" charset="0"/>
              </a:rPr>
              <a:t>What can I do as a Physicist?</a:t>
            </a:r>
            <a:endParaRPr lang="en-GB" altLang="x-none" sz="6000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69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7877" y="2479791"/>
            <a:ext cx="7772907" cy="437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70850"/>
            <a:ext cx="6693408" cy="4456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2062141" y="1540867"/>
            <a:ext cx="4631267" cy="397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100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r>
              <a:rPr lang="en-GB" altLang="x-none" sz="4000" dirty="0" smtClean="0">
                <a:latin typeface="Garamond" charset="0"/>
                <a:ea typeface="Garamond" charset="0"/>
                <a:cs typeface="Garamond" charset="0"/>
              </a:rPr>
              <a:t>Theory</a:t>
            </a:r>
            <a:endParaRPr lang="en-GB" altLang="x-none" sz="40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8299576" y="1540867"/>
            <a:ext cx="4631267" cy="397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100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r>
              <a:rPr lang="en-GB" altLang="x-none" sz="4000" dirty="0" smtClean="0">
                <a:latin typeface="Garamond" charset="0"/>
                <a:ea typeface="Garamond" charset="0"/>
                <a:cs typeface="Garamond" charset="0"/>
              </a:rPr>
              <a:t>Experiment</a:t>
            </a:r>
            <a:endParaRPr lang="en-GB" altLang="x-none" sz="40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4285107" y="124392"/>
            <a:ext cx="4631267" cy="397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100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r>
              <a:rPr lang="en-GB" altLang="x-none" sz="6000" smtClean="0">
                <a:latin typeface="Garamond" charset="0"/>
                <a:ea typeface="Garamond" charset="0"/>
                <a:cs typeface="Garamond" charset="0"/>
              </a:rPr>
              <a:t>Academia</a:t>
            </a:r>
            <a:endParaRPr lang="en-GB" altLang="x-none" sz="6000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70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" y="1150685"/>
            <a:ext cx="3010000" cy="2007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0" y="60905"/>
            <a:ext cx="4789109" cy="66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100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r>
              <a:rPr lang="en-GB" altLang="x-none" sz="3200" dirty="0" smtClean="0">
                <a:latin typeface="Garamond" charset="0"/>
                <a:ea typeface="Garamond" charset="0"/>
                <a:cs typeface="Garamond" charset="0"/>
              </a:rPr>
              <a:t>Everything that involves technology</a:t>
            </a:r>
            <a:endParaRPr lang="en-GB" altLang="x-none" sz="32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9021" y="1150685"/>
            <a:ext cx="3568935" cy="2007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41698" y="729104"/>
            <a:ext cx="6470386" cy="124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100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r>
              <a:rPr lang="en-GB" altLang="x-none" sz="2000" dirty="0" smtClean="0">
                <a:latin typeface="Garamond" charset="0"/>
                <a:ea typeface="Garamond" charset="0"/>
                <a:cs typeface="Garamond" charset="0"/>
              </a:rPr>
              <a:t>Medical physicist, biophysicist,</a:t>
            </a:r>
          </a:p>
          <a:p>
            <a:r>
              <a:rPr lang="en-GB" altLang="x-none" sz="2000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GB" altLang="x-none" sz="2000" dirty="0" smtClean="0">
                <a:latin typeface="Garamond" charset="0"/>
                <a:ea typeface="Garamond" charset="0"/>
                <a:cs typeface="Garamond" charset="0"/>
              </a:rPr>
              <a:t>                        optometrist, </a:t>
            </a:r>
            <a:r>
              <a:rPr lang="is-IS" altLang="x-none" sz="2000" dirty="0" smtClean="0">
                <a:latin typeface="Garamond" charset="0"/>
                <a:ea typeface="Garamond" charset="0"/>
                <a:cs typeface="Garamond" charset="0"/>
              </a:rPr>
              <a:t>…</a:t>
            </a:r>
            <a:endParaRPr lang="en-GB" altLang="x-none" sz="20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7736162" y="729104"/>
            <a:ext cx="6470386" cy="124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100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r>
              <a:rPr lang="es-ES" altLang="x-none" sz="2000" dirty="0" err="1" smtClean="0">
                <a:latin typeface="Garamond" charset="0"/>
                <a:ea typeface="Garamond" charset="0"/>
                <a:cs typeface="Garamond" charset="0"/>
              </a:rPr>
              <a:t>Computer</a:t>
            </a:r>
            <a:r>
              <a:rPr lang="es-ES" altLang="x-none" sz="2000" dirty="0" smtClean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s-ES" altLang="x-none" sz="2000" dirty="0" err="1" smtClean="0">
                <a:latin typeface="Garamond" charset="0"/>
                <a:ea typeface="Garamond" charset="0"/>
                <a:cs typeface="Garamond" charset="0"/>
              </a:rPr>
              <a:t>scientist</a:t>
            </a:r>
            <a:r>
              <a:rPr lang="es-ES" altLang="x-none" sz="2000" dirty="0" smtClean="0">
                <a:latin typeface="Garamond" charset="0"/>
                <a:ea typeface="Garamond" charset="0"/>
                <a:cs typeface="Garamond" charset="0"/>
              </a:rPr>
              <a:t>, software </a:t>
            </a:r>
            <a:r>
              <a:rPr lang="es-ES" altLang="x-none" sz="2000" dirty="0" err="1" smtClean="0">
                <a:latin typeface="Garamond" charset="0"/>
                <a:ea typeface="Garamond" charset="0"/>
                <a:cs typeface="Garamond" charset="0"/>
              </a:rPr>
              <a:t>engineer</a:t>
            </a:r>
            <a:r>
              <a:rPr lang="es-ES" altLang="x-none" sz="2000" dirty="0" smtClean="0">
                <a:latin typeface="Garamond" charset="0"/>
                <a:ea typeface="Garamond" charset="0"/>
                <a:cs typeface="Garamond" charset="0"/>
              </a:rPr>
              <a:t>,</a:t>
            </a:r>
          </a:p>
          <a:p>
            <a:r>
              <a:rPr lang="es-ES" altLang="x-none" sz="2000" dirty="0" err="1" smtClean="0">
                <a:latin typeface="Garamond" charset="0"/>
                <a:ea typeface="Garamond" charset="0"/>
                <a:cs typeface="Garamond" charset="0"/>
              </a:rPr>
              <a:t>big</a:t>
            </a:r>
            <a:r>
              <a:rPr lang="es-ES" altLang="x-none" sz="2000" dirty="0" smtClean="0">
                <a:latin typeface="Garamond" charset="0"/>
                <a:ea typeface="Garamond" charset="0"/>
                <a:cs typeface="Garamond" charset="0"/>
              </a:rPr>
              <a:t> data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3070" y="1159066"/>
            <a:ext cx="2997200" cy="199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3702681" y="729104"/>
            <a:ext cx="6470386" cy="124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100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r>
              <a:rPr lang="es-ES" altLang="x-none" sz="2000" dirty="0" err="1" smtClean="0">
                <a:latin typeface="Garamond" charset="0"/>
                <a:ea typeface="Garamond" charset="0"/>
                <a:cs typeface="Garamond" charset="0"/>
              </a:rPr>
              <a:t>Engineer</a:t>
            </a:r>
            <a:r>
              <a:rPr lang="es-ES" altLang="x-none" sz="2000" dirty="0" smtClean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GB" altLang="x-none" sz="2000" dirty="0" smtClean="0">
                <a:latin typeface="Garamond" charset="0"/>
                <a:ea typeface="Garamond" charset="0"/>
                <a:cs typeface="Garamond" charset="0"/>
              </a:rPr>
              <a:t>(Aerospace, Nuclear industry)</a:t>
            </a:r>
          </a:p>
          <a:p>
            <a:endParaRPr lang="es-ES" altLang="x-none" sz="2000" dirty="0" smtClean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10" name="Text Box 1"/>
          <p:cNvSpPr txBox="1">
            <a:spLocks noChangeArrowheads="1"/>
          </p:cNvSpPr>
          <p:nvPr/>
        </p:nvSpPr>
        <p:spPr bwMode="auto">
          <a:xfrm>
            <a:off x="24197" y="3540847"/>
            <a:ext cx="4218874" cy="664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100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r>
              <a:rPr lang="en-GB" altLang="x-none" sz="3200" dirty="0" smtClean="0">
                <a:latin typeface="Garamond" charset="0"/>
                <a:ea typeface="Garamond" charset="0"/>
                <a:cs typeface="Garamond" charset="0"/>
              </a:rPr>
              <a:t>And everything else </a:t>
            </a:r>
            <a:r>
              <a:rPr lang="is-IS" altLang="x-none" sz="3200" dirty="0" smtClean="0">
                <a:latin typeface="Garamond" charset="0"/>
                <a:ea typeface="Garamond" charset="0"/>
                <a:cs typeface="Garamond" charset="0"/>
              </a:rPr>
              <a:t>…</a:t>
            </a:r>
            <a:endParaRPr lang="en-GB" altLang="x-none" sz="32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990" y="4567729"/>
            <a:ext cx="2462657" cy="1385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Text Box 1"/>
          <p:cNvSpPr txBox="1">
            <a:spLocks noChangeArrowheads="1"/>
          </p:cNvSpPr>
          <p:nvPr/>
        </p:nvSpPr>
        <p:spPr bwMode="auto">
          <a:xfrm>
            <a:off x="190991" y="4134482"/>
            <a:ext cx="6470386" cy="124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100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r>
              <a:rPr lang="es-ES" altLang="x-none" sz="2000" dirty="0" err="1" smtClean="0">
                <a:latin typeface="Garamond" charset="0"/>
                <a:ea typeface="Garamond" charset="0"/>
                <a:cs typeface="Garamond" charset="0"/>
              </a:rPr>
              <a:t>Trader</a:t>
            </a:r>
            <a:r>
              <a:rPr lang="es-ES" altLang="x-none" sz="2000" dirty="0" smtClean="0">
                <a:latin typeface="Garamond" charset="0"/>
                <a:ea typeface="Garamond" charset="0"/>
                <a:cs typeface="Garamond" charset="0"/>
              </a:rPr>
              <a:t>, </a:t>
            </a:r>
            <a:r>
              <a:rPr lang="es-ES" altLang="x-none" sz="2000" dirty="0" err="1" smtClean="0">
                <a:latin typeface="Garamond" charset="0"/>
                <a:ea typeface="Garamond" charset="0"/>
                <a:cs typeface="Garamond" charset="0"/>
              </a:rPr>
              <a:t>financial</a:t>
            </a:r>
            <a:r>
              <a:rPr lang="es-ES" altLang="x-none" sz="2000" dirty="0" smtClean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s-ES" altLang="x-none" sz="2000" dirty="0" err="1" smtClean="0">
                <a:latin typeface="Garamond" charset="0"/>
                <a:ea typeface="Garamond" charset="0"/>
                <a:cs typeface="Garamond" charset="0"/>
              </a:rPr>
              <a:t>analyst</a:t>
            </a:r>
            <a:endParaRPr lang="en-GB" altLang="x-none" sz="2000" dirty="0" smtClean="0">
              <a:latin typeface="Garamond" charset="0"/>
              <a:ea typeface="Garamond" charset="0"/>
              <a:cs typeface="Garamond" charset="0"/>
            </a:endParaRPr>
          </a:p>
          <a:p>
            <a:endParaRPr lang="es-ES" altLang="x-none" sz="2000" dirty="0" smtClean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7048" y="4545061"/>
            <a:ext cx="1722061" cy="1410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" name="Text Box 1"/>
          <p:cNvSpPr txBox="1">
            <a:spLocks noChangeArrowheads="1"/>
          </p:cNvSpPr>
          <p:nvPr/>
        </p:nvSpPr>
        <p:spPr bwMode="auto">
          <a:xfrm>
            <a:off x="3199011" y="4145952"/>
            <a:ext cx="6470386" cy="124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100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r>
              <a:rPr lang="es-ES" altLang="x-none" sz="2000" dirty="0" err="1" smtClean="0">
                <a:latin typeface="Garamond" charset="0"/>
                <a:ea typeface="Garamond" charset="0"/>
                <a:cs typeface="Garamond" charset="0"/>
              </a:rPr>
              <a:t>Patent</a:t>
            </a:r>
            <a:r>
              <a:rPr lang="es-ES" altLang="x-none" sz="2000" dirty="0" smtClean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s-ES" altLang="x-none" sz="2000" dirty="0" err="1" smtClean="0">
                <a:latin typeface="Garamond" charset="0"/>
                <a:ea typeface="Garamond" charset="0"/>
                <a:cs typeface="Garamond" charset="0"/>
              </a:rPr>
              <a:t>officer</a:t>
            </a:r>
            <a:endParaRPr lang="en-GB" altLang="x-none" sz="2000" dirty="0" smtClean="0">
              <a:latin typeface="Garamond" charset="0"/>
              <a:ea typeface="Garamond" charset="0"/>
              <a:cs typeface="Garamond" charset="0"/>
            </a:endParaRPr>
          </a:p>
          <a:p>
            <a:endParaRPr lang="es-ES" altLang="x-none" sz="2000" dirty="0" smtClean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4826" y="4376730"/>
            <a:ext cx="2166950" cy="158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" name="Text Box 1"/>
          <p:cNvSpPr txBox="1">
            <a:spLocks noChangeArrowheads="1"/>
          </p:cNvSpPr>
          <p:nvPr/>
        </p:nvSpPr>
        <p:spPr bwMode="auto">
          <a:xfrm>
            <a:off x="5110816" y="4145952"/>
            <a:ext cx="6470386" cy="124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100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r>
              <a:rPr lang="es-ES" altLang="x-none" sz="2000" dirty="0" smtClean="0">
                <a:latin typeface="Garamond" charset="0"/>
                <a:ea typeface="Garamond" charset="0"/>
                <a:cs typeface="Garamond" charset="0"/>
              </a:rPr>
              <a:t>Manager, </a:t>
            </a:r>
            <a:r>
              <a:rPr lang="es-ES" altLang="x-none" sz="2000" dirty="0" err="1" smtClean="0">
                <a:latin typeface="Garamond" charset="0"/>
                <a:ea typeface="Garamond" charset="0"/>
                <a:cs typeface="Garamond" charset="0"/>
              </a:rPr>
              <a:t>venture</a:t>
            </a:r>
            <a:r>
              <a:rPr lang="es-ES" altLang="x-none" sz="2000" dirty="0" smtClean="0">
                <a:latin typeface="Garamond" charset="0"/>
                <a:ea typeface="Garamond" charset="0"/>
                <a:cs typeface="Garamond" charset="0"/>
              </a:rPr>
              <a:t> capital</a:t>
            </a:r>
          </a:p>
          <a:p>
            <a:endParaRPr lang="es-ES" altLang="x-none" sz="2000" dirty="0" smtClean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17" name="Picture 15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7129" y="3983931"/>
            <a:ext cx="2062012" cy="2112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" name="Text Box 1"/>
          <p:cNvSpPr txBox="1">
            <a:spLocks noChangeArrowheads="1"/>
          </p:cNvSpPr>
          <p:nvPr/>
        </p:nvSpPr>
        <p:spPr bwMode="auto">
          <a:xfrm>
            <a:off x="7747531" y="6047298"/>
            <a:ext cx="6470386" cy="124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100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r>
              <a:rPr lang="es-ES" altLang="x-none" sz="2000" dirty="0" err="1" smtClean="0">
                <a:latin typeface="Garamond" charset="0"/>
                <a:ea typeface="Garamond" charset="0"/>
                <a:cs typeface="Garamond" charset="0"/>
              </a:rPr>
              <a:t>Science</a:t>
            </a:r>
            <a:r>
              <a:rPr lang="es-ES" altLang="x-none" sz="2000" dirty="0" smtClean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s-ES" altLang="x-none" sz="2000" dirty="0" err="1" smtClean="0">
                <a:latin typeface="Garamond" charset="0"/>
                <a:ea typeface="Garamond" charset="0"/>
                <a:cs typeface="Garamond" charset="0"/>
              </a:rPr>
              <a:t>journalist</a:t>
            </a:r>
            <a:r>
              <a:rPr lang="es-ES" altLang="x-none" sz="2000" dirty="0" smtClean="0">
                <a:latin typeface="Garamond" charset="0"/>
                <a:ea typeface="Garamond" charset="0"/>
                <a:cs typeface="Garamond" charset="0"/>
              </a:rPr>
              <a:t>, editor</a:t>
            </a:r>
          </a:p>
          <a:p>
            <a:endParaRPr lang="es-ES" altLang="x-none" sz="2000" dirty="0" smtClean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92142" y="4204996"/>
            <a:ext cx="1746294" cy="174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" name="Text Box 1"/>
          <p:cNvSpPr txBox="1">
            <a:spLocks noChangeArrowheads="1"/>
          </p:cNvSpPr>
          <p:nvPr/>
        </p:nvSpPr>
        <p:spPr bwMode="auto">
          <a:xfrm>
            <a:off x="10314494" y="3970507"/>
            <a:ext cx="6470386" cy="124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100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r>
              <a:rPr lang="es-ES" altLang="x-none" sz="2000" smtClean="0">
                <a:latin typeface="Garamond" charset="0"/>
                <a:ea typeface="Garamond" charset="0"/>
                <a:cs typeface="Garamond" charset="0"/>
              </a:rPr>
              <a:t>Teacher</a:t>
            </a:r>
            <a:endParaRPr lang="en-GB" altLang="x-none" sz="2000" dirty="0" smtClean="0">
              <a:latin typeface="Garamond" charset="0"/>
              <a:ea typeface="Garamond" charset="0"/>
              <a:cs typeface="Garamond" charset="0"/>
            </a:endParaRPr>
          </a:p>
          <a:p>
            <a:endParaRPr lang="es-ES" altLang="x-none" sz="2000" dirty="0" smtClean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79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2" grpId="0"/>
      <p:bldP spid="14" grpId="0"/>
      <p:bldP spid="16" grpId="0"/>
      <p:bldP spid="18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2921000" y="2294997"/>
            <a:ext cx="4631267" cy="397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100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r>
              <a:rPr lang="en-GB" altLang="x-none" sz="6000" dirty="0">
                <a:latin typeface="Garamond" charset="0"/>
                <a:ea typeface="Garamond" charset="0"/>
                <a:cs typeface="Garamond" charset="0"/>
              </a:rPr>
              <a:t>Physics is the </a:t>
            </a:r>
            <a:r>
              <a:rPr lang="en-GB" altLang="x-none" sz="6000" i="1" dirty="0" smtClean="0">
                <a:latin typeface="Garamond" charset="0"/>
                <a:ea typeface="Garamond" charset="0"/>
                <a:cs typeface="Garamond" charset="0"/>
              </a:rPr>
              <a:t>Art</a:t>
            </a:r>
          </a:p>
          <a:p>
            <a:r>
              <a:rPr lang="en-GB" altLang="x-none" sz="6000" dirty="0" smtClean="0">
                <a:latin typeface="Garamond" charset="0"/>
                <a:ea typeface="Garamond" charset="0"/>
                <a:cs typeface="Garamond" charset="0"/>
              </a:rPr>
              <a:t>of </a:t>
            </a:r>
            <a:r>
              <a:rPr lang="en-GB" altLang="x-none" sz="6000" i="1" dirty="0">
                <a:latin typeface="Garamond" charset="0"/>
                <a:ea typeface="Garamond" charset="0"/>
                <a:cs typeface="Garamond" charset="0"/>
              </a:rPr>
              <a:t>Findings Things Out</a:t>
            </a:r>
            <a:r>
              <a:rPr lang="en-GB" altLang="x-none" sz="6000" dirty="0">
                <a:latin typeface="Garamond" charset="0"/>
                <a:ea typeface="Garamond" charset="0"/>
                <a:cs typeface="Garamond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8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6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847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7967" y="2388130"/>
            <a:ext cx="1871663" cy="173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078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87867" y="5825067"/>
            <a:ext cx="12649200" cy="127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" y="1168930"/>
            <a:ext cx="1871663" cy="173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763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7.40741E-7 C 0.12174 0.00856 0.24375 0.01805 0.34166 0.05208 C 0.43945 0.08588 0.51992 0.14051 0.58659 0.20324 C 0.65286 0.2662 0.73997 0.42917 0.73997 0.4296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92" y="2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87867" y="5825067"/>
            <a:ext cx="12649200" cy="127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-7012108" y="2465154"/>
            <a:ext cx="15680620" cy="1545708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642" y="768096"/>
            <a:ext cx="1291732" cy="1197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-135467" y="2465154"/>
            <a:ext cx="12649200" cy="47823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8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44444E-6 C 0.09661 0.01111 0.19362 0.02361 0.27135 0.06851 C 0.34909 0.11319 0.41302 0.18518 0.46601 0.26782 C 0.51862 0.35092 0.58789 0.56574 0.58789 0.56643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88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106932" y="666193"/>
            <a:ext cx="5744459" cy="547857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9884" y="0"/>
            <a:ext cx="624592" cy="579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431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313 3.7037E-7 C 0.15638 3.7037E-7 0.28086 0.20556 0.28086 0.4588 C 0.28086 0.71181 0.15638 0.91782 0.00313 0.91782 C -0.15039 0.91782 -0.27447 0.71181 -0.27447 0.4588 C -0.27447 0.20556 -0.15039 3.7037E-7 0.00313 3.7037E-7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6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581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654" y="1316736"/>
            <a:ext cx="6699058" cy="4097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7213639" y="1316736"/>
            <a:ext cx="4839194" cy="6455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389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>
              <a:spcBef>
                <a:spcPts val="1200"/>
              </a:spcBef>
              <a:spcAft>
                <a:spcPts val="1000"/>
              </a:spcAft>
            </a:pPr>
            <a:r>
              <a:rPr lang="en-GB" altLang="x-none" sz="2400" dirty="0" smtClean="0">
                <a:latin typeface="Garamond" charset="0"/>
                <a:ea typeface="Garamond" charset="0"/>
                <a:cs typeface="Garamond" charset="0"/>
              </a:rPr>
              <a:t>“After </a:t>
            </a:r>
            <a:r>
              <a:rPr lang="en-GB" altLang="x-none" sz="2400" dirty="0">
                <a:latin typeface="Garamond" charset="0"/>
                <a:ea typeface="Garamond" charset="0"/>
                <a:cs typeface="Garamond" charset="0"/>
              </a:rPr>
              <a:t>dinner, the weather being warm, we went into the garden and drank </a:t>
            </a:r>
            <a:r>
              <a:rPr lang="en-GB" altLang="x-none" sz="2400" dirty="0" err="1">
                <a:latin typeface="Garamond" charset="0"/>
                <a:ea typeface="Garamond" charset="0"/>
                <a:cs typeface="Garamond" charset="0"/>
              </a:rPr>
              <a:t>thea</a:t>
            </a:r>
            <a:r>
              <a:rPr lang="en-GB" altLang="x-none" sz="2400" dirty="0">
                <a:latin typeface="Garamond" charset="0"/>
                <a:ea typeface="Garamond" charset="0"/>
                <a:cs typeface="Garamond" charset="0"/>
              </a:rPr>
              <a:t>, under the shade of some apple trees...he told me, he was just in the same situation, as when formerly, the notion of gravitation came into his mind. It was </a:t>
            </a:r>
            <a:r>
              <a:rPr lang="en-GB" altLang="x-none" sz="2400" dirty="0" err="1">
                <a:latin typeface="Garamond" charset="0"/>
                <a:ea typeface="Garamond" charset="0"/>
                <a:cs typeface="Garamond" charset="0"/>
              </a:rPr>
              <a:t>occasion'd</a:t>
            </a:r>
            <a:r>
              <a:rPr lang="en-GB" altLang="x-none" sz="2400" dirty="0">
                <a:latin typeface="Garamond" charset="0"/>
                <a:ea typeface="Garamond" charset="0"/>
                <a:cs typeface="Garamond" charset="0"/>
              </a:rPr>
              <a:t> by the fall of an apple, as he sat in contemplative mood. Why should that apple always descend perpendicularly to the ground, thought he to himself</a:t>
            </a:r>
            <a:r>
              <a:rPr lang="en-GB" altLang="x-none" sz="2400" dirty="0" smtClean="0">
                <a:latin typeface="Garamond" charset="0"/>
                <a:ea typeface="Garamond" charset="0"/>
                <a:cs typeface="Garamond" charset="0"/>
              </a:rPr>
              <a:t>...”</a:t>
            </a:r>
            <a:endParaRPr lang="en-GB" altLang="x-none" sz="2400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70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166</Words>
  <Application>Microsoft Office PowerPoint</Application>
  <PresentationFormat>Custom</PresentationFormat>
  <Paragraphs>24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Elena del Valle Reboul</dc:creator>
  <cp:lastModifiedBy>Laussy, Fabrice</cp:lastModifiedBy>
  <cp:revision>18</cp:revision>
  <dcterms:created xsi:type="dcterms:W3CDTF">2017-08-19T05:29:43Z</dcterms:created>
  <dcterms:modified xsi:type="dcterms:W3CDTF">2017-09-21T08:08:04Z</dcterms:modified>
</cp:coreProperties>
</file>