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0" r:id="rId4"/>
    <p:sldId id="261" r:id="rId5"/>
    <p:sldId id="257" r:id="rId6"/>
    <p:sldId id="276" r:id="rId7"/>
    <p:sldId id="265" r:id="rId8"/>
    <p:sldId id="262" r:id="rId9"/>
    <p:sldId id="274" r:id="rId10"/>
    <p:sldId id="275" r:id="rId11"/>
    <p:sldId id="259" r:id="rId12"/>
    <p:sldId id="269" r:id="rId13"/>
    <p:sldId id="277" r:id="rId14"/>
    <p:sldId id="279" r:id="rId15"/>
    <p:sldId id="272" r:id="rId16"/>
    <p:sldId id="278" r:id="rId17"/>
    <p:sldId id="268" r:id="rId18"/>
    <p:sldId id="270" r:id="rId19"/>
    <p:sldId id="271"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80" y="-7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51259-4AC3-4724-9549-5CE3F2CD95CB}" type="datetimeFigureOut">
              <a:rPr lang="en-GB" smtClean="0"/>
              <a:t>21/09/2017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8F50F-9E1E-43C9-8D3D-70DA758C0C39}" type="slidenum">
              <a:rPr lang="en-GB" smtClean="0"/>
              <a:t>‹#›</a:t>
            </a:fld>
            <a:endParaRPr lang="en-GB"/>
          </a:p>
        </p:txBody>
      </p:sp>
    </p:spTree>
    <p:extLst>
      <p:ext uri="{BB962C8B-B14F-4D97-AF65-F5344CB8AC3E}">
        <p14:creationId xmlns:p14="http://schemas.microsoft.com/office/powerpoint/2010/main" val="411973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CC69BD-0C8A-4137-A57B-1FA8F6BFE64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331083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CC69BD-0C8A-4137-A57B-1FA8F6BFE64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178800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CC69BD-0C8A-4137-A57B-1FA8F6BFE64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409254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2CC69BD-0C8A-4137-A57B-1FA8F6BFE64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1153925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C69BD-0C8A-4137-A57B-1FA8F6BFE641}"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207102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CC69BD-0C8A-4137-A57B-1FA8F6BFE641}"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120534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CC69BD-0C8A-4137-A57B-1FA8F6BFE641}" type="datetimeFigureOut">
              <a:rPr lang="en-GB" smtClean="0"/>
              <a:t>21/09/2017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352409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CC69BD-0C8A-4137-A57B-1FA8F6BFE641}" type="datetimeFigureOut">
              <a:rPr lang="en-GB" smtClean="0"/>
              <a:t>21/09/2017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68489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C69BD-0C8A-4137-A57B-1FA8F6BFE641}" type="datetimeFigureOut">
              <a:rPr lang="en-GB" smtClean="0"/>
              <a:t>21/09/2017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58489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C69BD-0C8A-4137-A57B-1FA8F6BFE641}"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267983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C69BD-0C8A-4137-A57B-1FA8F6BFE641}" type="datetimeFigureOut">
              <a:rPr lang="en-GB" smtClean="0"/>
              <a:t>21/09/2017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05A47-98C2-4686-A5D4-2F3AB167E3B7}" type="slidenum">
              <a:rPr lang="en-GB" smtClean="0"/>
              <a:t>‹#›</a:t>
            </a:fld>
            <a:endParaRPr lang="en-GB"/>
          </a:p>
        </p:txBody>
      </p:sp>
    </p:spTree>
    <p:extLst>
      <p:ext uri="{BB962C8B-B14F-4D97-AF65-F5344CB8AC3E}">
        <p14:creationId xmlns:p14="http://schemas.microsoft.com/office/powerpoint/2010/main" val="313044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C69BD-0C8A-4137-A57B-1FA8F6BFE641}" type="datetimeFigureOut">
              <a:rPr lang="en-GB" smtClean="0"/>
              <a:t>21/09/2017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5A47-98C2-4686-A5D4-2F3AB167E3B7}" type="slidenum">
              <a:rPr lang="en-GB" smtClean="0"/>
              <a:t>‹#›</a:t>
            </a:fld>
            <a:endParaRPr lang="en-GB"/>
          </a:p>
        </p:txBody>
      </p:sp>
    </p:spTree>
    <p:extLst>
      <p:ext uri="{BB962C8B-B14F-4D97-AF65-F5344CB8AC3E}">
        <p14:creationId xmlns:p14="http://schemas.microsoft.com/office/powerpoint/2010/main" val="355667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tmp"/><Relationship Id="rId7" Type="http://schemas.openxmlformats.org/officeDocument/2006/relationships/image" Target="../media/image21.tmp"/><Relationship Id="rId2" Type="http://schemas.openxmlformats.org/officeDocument/2006/relationships/image" Target="../media/image16.tmp"/><Relationship Id="rId1" Type="http://schemas.openxmlformats.org/officeDocument/2006/relationships/slideLayout" Target="../slideLayouts/slideLayout2.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 Id="rId9" Type="http://schemas.openxmlformats.org/officeDocument/2006/relationships/image" Target="../media/image23.tmp"/></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tmp"/><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mp"/><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688" y="0"/>
            <a:ext cx="12577081" cy="6858000"/>
          </a:xfrm>
          <a:prstGeom prst="rect">
            <a:avLst/>
          </a:prstGeom>
        </p:spPr>
      </p:pic>
      <p:sp>
        <p:nvSpPr>
          <p:cNvPr id="6" name="TextBox 5"/>
          <p:cNvSpPr txBox="1"/>
          <p:nvPr/>
        </p:nvSpPr>
        <p:spPr>
          <a:xfrm>
            <a:off x="3788367" y="5695314"/>
            <a:ext cx="5355633" cy="954107"/>
          </a:xfrm>
          <a:prstGeom prst="rect">
            <a:avLst/>
          </a:prstGeom>
          <a:noFill/>
        </p:spPr>
        <p:txBody>
          <a:bodyPr wrap="none" rtlCol="0">
            <a:spAutoFit/>
          </a:bodyPr>
          <a:lstStyle/>
          <a:p>
            <a:r>
              <a:rPr lang="en-GB" sz="2800" dirty="0" smtClean="0">
                <a:solidFill>
                  <a:schemeClr val="bg1"/>
                </a:solidFill>
              </a:rPr>
              <a:t>Rich Exchange Seminar, 25 July 2017</a:t>
            </a:r>
          </a:p>
          <a:p>
            <a:r>
              <a:rPr lang="en-GB" sz="2800" dirty="0" smtClean="0">
                <a:solidFill>
                  <a:schemeClr val="bg1"/>
                </a:solidFill>
              </a:rPr>
              <a:t>Fabrice P. Laussy – Physics</a:t>
            </a:r>
            <a:endParaRPr lang="en-GB" sz="2800" dirty="0">
              <a:solidFill>
                <a:schemeClr val="bg1"/>
              </a:solidFill>
            </a:endParaRPr>
          </a:p>
        </p:txBody>
      </p:sp>
    </p:spTree>
    <p:extLst>
      <p:ext uri="{BB962C8B-B14F-4D97-AF65-F5344CB8AC3E}">
        <p14:creationId xmlns:p14="http://schemas.microsoft.com/office/powerpoint/2010/main" val="2755045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206" y="281649"/>
            <a:ext cx="5839640" cy="376290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764704"/>
            <a:ext cx="495369" cy="497274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090904"/>
            <a:ext cx="6408610" cy="1066288"/>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873" y="2328323"/>
            <a:ext cx="8010719" cy="2828869"/>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796" y="5229200"/>
            <a:ext cx="3770875" cy="508248"/>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3822" y="5805264"/>
            <a:ext cx="6939054" cy="936104"/>
          </a:xfrm>
          <a:prstGeom prst="rect">
            <a:avLst/>
          </a:prstGeom>
        </p:spPr>
      </p:pic>
      <p:pic>
        <p:nvPicPr>
          <p:cNvPr id="16386" name="Picture 2" descr="https://www.nuffieldresearchplacements.org/wp-content/themes/nuffield/image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2054" y="404664"/>
            <a:ext cx="3109584"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7938" y="5134173"/>
            <a:ext cx="7268590" cy="1600423"/>
          </a:xfrm>
          <a:prstGeom prst="rect">
            <a:avLst/>
          </a:prstGeom>
        </p:spPr>
      </p:pic>
    </p:spTree>
    <p:extLst>
      <p:ext uri="{BB962C8B-B14F-4D97-AF65-F5344CB8AC3E}">
        <p14:creationId xmlns:p14="http://schemas.microsoft.com/office/powerpoint/2010/main" val="225809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7" y="-16854"/>
            <a:ext cx="6897081" cy="79823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le-flamant-rose.org/renaissance/photos/verocchi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24" y="-16854"/>
            <a:ext cx="4482803" cy="687485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58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67" y="260648"/>
            <a:ext cx="8526066" cy="287695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40059">
            <a:off x="5616772" y="2634931"/>
            <a:ext cx="2986844" cy="3865899"/>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p:blipFill>
        <p:spPr>
          <a:xfrm>
            <a:off x="333623" y="3356992"/>
            <a:ext cx="4450873" cy="3077104"/>
          </a:xfrm>
          <a:prstGeom prst="rect">
            <a:avLst/>
          </a:prstGeom>
          <a:ln>
            <a:noFill/>
          </a:ln>
        </p:spPr>
      </p:pic>
      <p:pic>
        <p:nvPicPr>
          <p:cNvPr id="6" name="Picture 5"/>
          <p:cNvPicPr/>
          <p:nvPr/>
        </p:nvPicPr>
        <p:blipFill>
          <a:blip r:embed="rId5">
            <a:extLst>
              <a:ext uri="{28A0092B-C50C-407E-A947-70E740481C1C}">
                <a14:useLocalDpi xmlns:a14="http://schemas.microsoft.com/office/drawing/2010/main" val="0"/>
              </a:ext>
            </a:extLst>
          </a:blip>
          <a:stretch/>
        </p:blipFill>
        <p:spPr>
          <a:xfrm>
            <a:off x="146791" y="3284984"/>
            <a:ext cx="4940458" cy="3068900"/>
          </a:xfrm>
          <a:prstGeom prst="rect">
            <a:avLst/>
          </a:prstGeom>
          <a:ln>
            <a:noFill/>
          </a:ln>
        </p:spPr>
      </p:pic>
    </p:spTree>
    <p:extLst>
      <p:ext uri="{BB962C8B-B14F-4D97-AF65-F5344CB8AC3E}">
        <p14:creationId xmlns:p14="http://schemas.microsoft.com/office/powerpoint/2010/main" val="35879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p:blipFill>
        <p:spPr>
          <a:xfrm>
            <a:off x="251520" y="404664"/>
            <a:ext cx="2016224" cy="2189812"/>
          </a:xfrm>
          <a:prstGeom prst="rect">
            <a:avLst/>
          </a:prstGeom>
          <a:ln>
            <a:noFill/>
          </a:ln>
        </p:spPr>
      </p:pic>
      <p:pic>
        <p:nvPicPr>
          <p:cNvPr id="5" name="Picture 4"/>
          <p:cNvPicPr/>
          <p:nvPr/>
        </p:nvPicPr>
        <p:blipFill>
          <a:blip r:embed="rId3">
            <a:extLst>
              <a:ext uri="{28A0092B-C50C-407E-A947-70E740481C1C}">
                <a14:useLocalDpi xmlns:a14="http://schemas.microsoft.com/office/drawing/2010/main" val="0"/>
              </a:ext>
            </a:extLst>
          </a:blip>
          <a:stretch/>
        </p:blipFill>
        <p:spPr>
          <a:xfrm>
            <a:off x="2832956" y="188640"/>
            <a:ext cx="3240360" cy="2999145"/>
          </a:xfrm>
          <a:prstGeom prst="rect">
            <a:avLst/>
          </a:prstGeom>
          <a:ln>
            <a:noFill/>
          </a:ln>
        </p:spPr>
      </p:pic>
      <p:pic>
        <p:nvPicPr>
          <p:cNvPr id="6" name="Picture 5"/>
          <p:cNvPicPr/>
          <p:nvPr/>
        </p:nvPicPr>
        <p:blipFill>
          <a:blip r:embed="rId4">
            <a:extLst>
              <a:ext uri="{28A0092B-C50C-407E-A947-70E740481C1C}">
                <a14:useLocalDpi xmlns:a14="http://schemas.microsoft.com/office/drawing/2010/main" val="0"/>
              </a:ext>
            </a:extLst>
          </a:blip>
          <a:stretch/>
        </p:blipFill>
        <p:spPr>
          <a:xfrm>
            <a:off x="278582" y="193204"/>
            <a:ext cx="8126846" cy="6468149"/>
          </a:xfrm>
          <a:prstGeom prst="rect">
            <a:avLst/>
          </a:prstGeom>
          <a:ln>
            <a:noFill/>
          </a:ln>
        </p:spPr>
      </p:pic>
      <p:pic>
        <p:nvPicPr>
          <p:cNvPr id="7" name="Picture 6"/>
          <p:cNvPicPr/>
          <p:nvPr/>
        </p:nvPicPr>
        <p:blipFill>
          <a:blip r:embed="rId5">
            <a:extLst>
              <a:ext uri="{28A0092B-C50C-407E-A947-70E740481C1C}">
                <a14:useLocalDpi xmlns:a14="http://schemas.microsoft.com/office/drawing/2010/main" val="0"/>
              </a:ext>
            </a:extLst>
          </a:blip>
          <a:stretch/>
        </p:blipFill>
        <p:spPr>
          <a:xfrm>
            <a:off x="1445826" y="813263"/>
            <a:ext cx="6189840" cy="656640"/>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725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296" y="508316"/>
            <a:ext cx="5425524" cy="523220"/>
          </a:xfrm>
          <a:prstGeom prst="rect">
            <a:avLst/>
          </a:prstGeom>
          <a:noFill/>
        </p:spPr>
        <p:txBody>
          <a:bodyPr wrap="none" rtlCol="0">
            <a:spAutoFit/>
          </a:bodyPr>
          <a:lstStyle/>
          <a:p>
            <a:r>
              <a:rPr lang="en-GB" sz="2800" dirty="0" smtClean="0">
                <a:latin typeface="Garamond" panose="02020404030301010803" pitchFamily="18" charset="0"/>
              </a:rPr>
              <a:t>Can we (Wolverhampton) fit in there?</a:t>
            </a:r>
          </a:p>
        </p:txBody>
      </p:sp>
      <p:sp>
        <p:nvSpPr>
          <p:cNvPr id="3" name="TextBox 2"/>
          <p:cNvSpPr txBox="1"/>
          <p:nvPr/>
        </p:nvSpPr>
        <p:spPr>
          <a:xfrm>
            <a:off x="1085908" y="1230928"/>
            <a:ext cx="5820055" cy="523220"/>
          </a:xfrm>
          <a:prstGeom prst="rect">
            <a:avLst/>
          </a:prstGeom>
          <a:noFill/>
        </p:spPr>
        <p:txBody>
          <a:bodyPr wrap="none" rtlCol="0">
            <a:spAutoFit/>
          </a:bodyPr>
          <a:lstStyle/>
          <a:p>
            <a:r>
              <a:rPr lang="en-GB" sz="2800" dirty="0" smtClean="0">
                <a:latin typeface="Garamond" panose="02020404030301010803" pitchFamily="18" charset="0"/>
              </a:rPr>
              <a:t>Not too much to do about Physics itself.</a:t>
            </a:r>
          </a:p>
        </p:txBody>
      </p:sp>
      <p:sp>
        <p:nvSpPr>
          <p:cNvPr id="4" name="TextBox 3"/>
          <p:cNvSpPr txBox="1"/>
          <p:nvPr/>
        </p:nvSpPr>
        <p:spPr>
          <a:xfrm>
            <a:off x="1085908" y="1988840"/>
            <a:ext cx="7374524" cy="1384995"/>
          </a:xfrm>
          <a:prstGeom prst="rect">
            <a:avLst/>
          </a:prstGeom>
          <a:noFill/>
        </p:spPr>
        <p:txBody>
          <a:bodyPr wrap="square" rtlCol="0">
            <a:spAutoFit/>
          </a:bodyPr>
          <a:lstStyle/>
          <a:p>
            <a:r>
              <a:rPr lang="en-GB" sz="2800" dirty="0" smtClean="0">
                <a:latin typeface="Garamond" panose="02020404030301010803" pitchFamily="18" charset="0"/>
              </a:rPr>
              <a:t>Actually pretty much dealing with other fields</a:t>
            </a:r>
          </a:p>
          <a:p>
            <a:r>
              <a:rPr lang="en-GB" sz="2800" dirty="0" smtClean="0">
                <a:latin typeface="Garamond" panose="02020404030301010803" pitchFamily="18" charset="0"/>
              </a:rPr>
              <a:t>(social sciences, statistics,  data mining, </a:t>
            </a:r>
            <a:r>
              <a:rPr lang="en-GB" sz="2800" dirty="0" err="1" smtClean="0">
                <a:latin typeface="Garamond" panose="02020404030301010803" pitchFamily="18" charset="0"/>
              </a:rPr>
              <a:t>pedagotical</a:t>
            </a:r>
            <a:r>
              <a:rPr lang="en-GB" sz="2800" dirty="0" smtClean="0">
                <a:latin typeface="Garamond" panose="02020404030301010803" pitchFamily="18" charset="0"/>
              </a:rPr>
              <a:t> research, </a:t>
            </a:r>
            <a:r>
              <a:rPr lang="en-GB" sz="2800" dirty="0" err="1" smtClean="0">
                <a:latin typeface="Garamond" panose="02020404030301010803" pitchFamily="18" charset="0"/>
              </a:rPr>
              <a:t>etc</a:t>
            </a:r>
            <a:r>
              <a:rPr lang="en-GB" sz="2800" dirty="0" smtClean="0">
                <a:latin typeface="Garamond" panose="02020404030301010803" pitchFamily="18" charset="0"/>
              </a:rPr>
              <a:t>…)</a:t>
            </a:r>
          </a:p>
        </p:txBody>
      </p:sp>
      <p:pic>
        <p:nvPicPr>
          <p:cNvPr id="5" name="Picture 2" descr="https://scontent-lhr3-1.xx.fbcdn.net/v/t1.0-9/1780919_10152219518868415_432315498_n.png?oh=97e5f1e41882d1db9cf4a4d23b41f0ca&amp;oe=59F78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399" y="3805549"/>
            <a:ext cx="4815543" cy="2902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content-lhr3-1.xx.fbcdn.net/v/t1.0-9/s720x720/1898250_10152219519288415_127545461_n.png?oh=f871d1ebfe010a69f3cafc1aa0aba3f8&amp;oe=5A074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915" y="3846936"/>
            <a:ext cx="4836027" cy="2861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96" y="4282653"/>
            <a:ext cx="2679279" cy="1315027"/>
          </a:xfrm>
          <a:prstGeom prst="rect">
            <a:avLst/>
          </a:prstGeom>
        </p:spPr>
      </p:pic>
    </p:spTree>
    <p:extLst>
      <p:ext uri="{BB962C8B-B14F-4D97-AF65-F5344CB8AC3E}">
        <p14:creationId xmlns:p14="http://schemas.microsoft.com/office/powerpoint/2010/main" val="21775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0938" y="508316"/>
            <a:ext cx="3395545" cy="523220"/>
          </a:xfrm>
          <a:prstGeom prst="rect">
            <a:avLst/>
          </a:prstGeom>
          <a:noFill/>
        </p:spPr>
        <p:txBody>
          <a:bodyPr wrap="none" rtlCol="0">
            <a:spAutoFit/>
          </a:bodyPr>
          <a:lstStyle/>
          <a:p>
            <a:r>
              <a:rPr lang="en-GB" sz="2800" dirty="0" smtClean="0">
                <a:latin typeface="Garamond" panose="02020404030301010803" pitchFamily="18" charset="0"/>
              </a:rPr>
              <a:t>Quality of peer review.</a:t>
            </a:r>
            <a:endParaRPr lang="en-GB" sz="2800" dirty="0">
              <a:latin typeface="Garamond" panose="02020404030301010803" pitchFamily="18" charset="0"/>
            </a:endParaRPr>
          </a:p>
        </p:txBody>
      </p:sp>
      <p:pic>
        <p:nvPicPr>
          <p:cNvPr id="3074" name="Picture 2" descr="https://i0.wp.com/blog.scienceopen.com/wp-content/uploads/2016/02/Peer-review-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000"/>
          <a:stretch/>
        </p:blipFill>
        <p:spPr bwMode="auto">
          <a:xfrm>
            <a:off x="0" y="4458891"/>
            <a:ext cx="9144000" cy="23991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556792"/>
            <a:ext cx="8784976" cy="1384995"/>
          </a:xfrm>
          <a:prstGeom prst="rect">
            <a:avLst/>
          </a:prstGeom>
          <a:noFill/>
        </p:spPr>
        <p:txBody>
          <a:bodyPr wrap="square" rtlCol="0">
            <a:spAutoFit/>
          </a:bodyPr>
          <a:lstStyle/>
          <a:p>
            <a:pPr marL="457200" indent="-457200">
              <a:buFont typeface="Arial" charset="0"/>
              <a:buChar char="•"/>
            </a:pPr>
            <a:r>
              <a:rPr lang="en-GB" sz="2800" dirty="0" smtClean="0">
                <a:latin typeface="Garamond" panose="02020404030301010803" pitchFamily="18" charset="0"/>
              </a:rPr>
              <a:t>Define/fine-tune metrics to quantify students’ work quality</a:t>
            </a:r>
          </a:p>
          <a:p>
            <a:pPr marL="457200" indent="-457200">
              <a:buFont typeface="Arial" charset="0"/>
              <a:buChar char="•"/>
            </a:pPr>
            <a:r>
              <a:rPr lang="en-GB" sz="2800" dirty="0" smtClean="0">
                <a:latin typeface="Garamond" panose="02020404030301010803" pitchFamily="18" charset="0"/>
              </a:rPr>
              <a:t>ELO type system of rating</a:t>
            </a:r>
          </a:p>
          <a:p>
            <a:pPr marL="457200" indent="-457200">
              <a:buFont typeface="Arial" charset="0"/>
              <a:buChar char="•"/>
            </a:pPr>
            <a:r>
              <a:rPr lang="en-GB" sz="2800" dirty="0" smtClean="0">
                <a:latin typeface="Garamond" panose="02020404030301010803" pitchFamily="18" charset="0"/>
              </a:rPr>
              <a:t>Follow up of works throughout the years</a:t>
            </a:r>
          </a:p>
        </p:txBody>
      </p:sp>
    </p:spTree>
    <p:extLst>
      <p:ext uri="{BB962C8B-B14F-4D97-AF65-F5344CB8AC3E}">
        <p14:creationId xmlns:p14="http://schemas.microsoft.com/office/powerpoint/2010/main" val="3587971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amilopez.org/mediawiki-1.28.0/images/b/bb/Source_ALevelPhysicsDay03.05.17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11338"/>
            <a:ext cx="10585176" cy="7060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1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46" y="1440132"/>
            <a:ext cx="6108470" cy="3783830"/>
          </a:xfrm>
          <a:prstGeom prst="rect">
            <a:avLst/>
          </a:prstGeom>
        </p:spPr>
      </p:pic>
      <p:pic>
        <p:nvPicPr>
          <p:cNvPr id="7170" name="Picture 2" descr="http://placesofwelcome.contentfiles.net/media/assets/image/Dudley_Castl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79912" y="3789040"/>
            <a:ext cx="6096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16216" y="5034250"/>
            <a:ext cx="1925720" cy="369332"/>
          </a:xfrm>
          <a:prstGeom prst="rect">
            <a:avLst/>
          </a:prstGeom>
          <a:noFill/>
        </p:spPr>
        <p:txBody>
          <a:bodyPr wrap="none" rtlCol="0">
            <a:spAutoFit/>
          </a:bodyPr>
          <a:lstStyle/>
          <a:p>
            <a:r>
              <a:rPr lang="en-GB" dirty="0" smtClean="0"/>
              <a:t>with Dudley school</a:t>
            </a:r>
            <a:endParaRPr lang="en-GB" dirty="0"/>
          </a:p>
        </p:txBody>
      </p:sp>
      <p:sp>
        <p:nvSpPr>
          <p:cNvPr id="6" name="TextBox 5"/>
          <p:cNvSpPr txBox="1"/>
          <p:nvPr/>
        </p:nvSpPr>
        <p:spPr>
          <a:xfrm>
            <a:off x="251520" y="243404"/>
            <a:ext cx="8459495" cy="954107"/>
          </a:xfrm>
          <a:prstGeom prst="rect">
            <a:avLst/>
          </a:prstGeom>
          <a:noFill/>
        </p:spPr>
        <p:txBody>
          <a:bodyPr wrap="none" rtlCol="0">
            <a:spAutoFit/>
          </a:bodyPr>
          <a:lstStyle/>
          <a:p>
            <a:r>
              <a:rPr lang="en-GB" sz="2800" dirty="0" smtClean="0">
                <a:latin typeface="Garamond" panose="02020404030301010803" pitchFamily="18" charset="0"/>
              </a:rPr>
              <a:t>1 – Exploring/applying &amp; studying  the teaching of Physics</a:t>
            </a:r>
          </a:p>
          <a:p>
            <a:r>
              <a:rPr lang="en-GB" sz="2800" dirty="0" smtClean="0">
                <a:latin typeface="Garamond" panose="02020404030301010803" pitchFamily="18" charset="0"/>
              </a:rPr>
              <a:t>2 – Benefiting from inquiry-based learning</a:t>
            </a:r>
            <a:endParaRPr lang="en-GB" sz="2800" dirty="0">
              <a:latin typeface="Garamond" panose="02020404030301010803" pitchFamily="18" charset="0"/>
            </a:endParaRPr>
          </a:p>
        </p:txBody>
      </p:sp>
    </p:spTree>
    <p:extLst>
      <p:ext uri="{BB962C8B-B14F-4D97-AF65-F5344CB8AC3E}">
        <p14:creationId xmlns:p14="http://schemas.microsoft.com/office/powerpoint/2010/main" val="3587971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05014"/>
            <a:ext cx="8817799" cy="523220"/>
          </a:xfrm>
          <a:prstGeom prst="rect">
            <a:avLst/>
          </a:prstGeom>
          <a:noFill/>
        </p:spPr>
        <p:txBody>
          <a:bodyPr wrap="none" rtlCol="0">
            <a:spAutoFit/>
          </a:bodyPr>
          <a:lstStyle/>
          <a:p>
            <a:r>
              <a:rPr lang="en-GB" sz="2800" dirty="0">
                <a:latin typeface="Garamond" panose="02020404030301010803" pitchFamily="18" charset="0"/>
              </a:rPr>
              <a:t>3</a:t>
            </a:r>
            <a:r>
              <a:rPr lang="en-GB" sz="2800" dirty="0" smtClean="0">
                <a:latin typeface="Garamond" panose="02020404030301010803" pitchFamily="18" charset="0"/>
              </a:rPr>
              <a:t> - Milgram experiment with classical and quantum mechanics</a:t>
            </a:r>
            <a:endParaRPr lang="en-GB" sz="2800" dirty="0">
              <a:latin typeface="Garamond" panose="02020404030301010803" pitchFamily="18" charset="0"/>
            </a:endParaRPr>
          </a:p>
        </p:txBody>
      </p:sp>
      <p:sp>
        <p:nvSpPr>
          <p:cNvPr id="4" name="TextBox 3"/>
          <p:cNvSpPr txBox="1"/>
          <p:nvPr/>
        </p:nvSpPr>
        <p:spPr>
          <a:xfrm>
            <a:off x="467544" y="1412776"/>
            <a:ext cx="8148000" cy="369332"/>
          </a:xfrm>
          <a:prstGeom prst="rect">
            <a:avLst/>
          </a:prstGeom>
          <a:noFill/>
        </p:spPr>
        <p:txBody>
          <a:bodyPr wrap="none" rtlCol="0">
            <a:spAutoFit/>
          </a:bodyPr>
          <a:lstStyle/>
          <a:p>
            <a:r>
              <a:rPr lang="en-GB" dirty="0" smtClean="0"/>
              <a:t> An authority figure instructs to perform acts conflicting with one’s personal conscience</a:t>
            </a:r>
            <a:endParaRPr lang="en-GB" dirty="0"/>
          </a:p>
        </p:txBody>
      </p:sp>
      <p:pic>
        <p:nvPicPr>
          <p:cNvPr id="5122" name="Picture 2" descr="http://1libertaire.free.fr/milgra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33718" y="2276872"/>
            <a:ext cx="5235889" cy="3014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4285" y="6021288"/>
            <a:ext cx="7834517" cy="369332"/>
          </a:xfrm>
          <a:prstGeom prst="rect">
            <a:avLst/>
          </a:prstGeom>
          <a:noFill/>
        </p:spPr>
        <p:txBody>
          <a:bodyPr wrap="none" rtlCol="0">
            <a:spAutoFit/>
          </a:bodyPr>
          <a:lstStyle/>
          <a:p>
            <a:r>
              <a:rPr lang="en-GB" dirty="0" smtClean="0"/>
              <a:t> An authority figure states results conflicting with one’s knowledge and understanding</a:t>
            </a:r>
            <a:endParaRPr lang="en-GB" dirty="0"/>
          </a:p>
        </p:txBody>
      </p:sp>
    </p:spTree>
    <p:extLst>
      <p:ext uri="{BB962C8B-B14F-4D97-AF65-F5344CB8AC3E}">
        <p14:creationId xmlns:p14="http://schemas.microsoft.com/office/powerpoint/2010/main" val="35879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rian Josephson photo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532" y="-12824"/>
            <a:ext cx="5139376" cy="6870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5796" y="1076772"/>
            <a:ext cx="4680520" cy="5355312"/>
          </a:xfrm>
          <a:prstGeom prst="rect">
            <a:avLst/>
          </a:prstGeom>
          <a:noFill/>
        </p:spPr>
        <p:txBody>
          <a:bodyPr wrap="square" rtlCol="0">
            <a:spAutoFit/>
          </a:bodyPr>
          <a:lstStyle/>
          <a:p>
            <a:r>
              <a:rPr lang="en-GB" dirty="0" smtClean="0"/>
              <a:t>“Physicists </a:t>
            </a:r>
            <a:r>
              <a:rPr lang="en-GB" dirty="0"/>
              <a:t>attempt to reduce the complexity of nature to a single unifying theory, of which the most successful and universal, the quantum theory, has been associated with several Nobel prizes, for example those to Dirac and Heisenberg. Max Planck's original attempts a hundred years ago to explain the precise amount of energy radiated by hot bodies began a process of capturing in mathematical form a mysterious, elusive world containing 'spooky interactions at a distance', real enough however to lead to inventions such as the laser and transistor</a:t>
            </a:r>
            <a:r>
              <a:rPr lang="en-GB" dirty="0" smtClean="0"/>
              <a:t>.</a:t>
            </a:r>
          </a:p>
          <a:p>
            <a:endParaRPr lang="en-GB" dirty="0"/>
          </a:p>
          <a:p>
            <a:r>
              <a:rPr lang="en-GB" dirty="0"/>
              <a:t>Quantum theory is now being fruitfully combined with theories of information and computation</a:t>
            </a:r>
            <a:r>
              <a:rPr lang="en-GB" dirty="0" smtClean="0"/>
              <a:t>. </a:t>
            </a:r>
            <a:r>
              <a:rPr lang="en-GB" dirty="0"/>
              <a:t>These developments may lead to an explanation of processes still not understood within conventional science such as telepathy, an area where Britain is at the forefront of research</a:t>
            </a:r>
            <a:r>
              <a:rPr lang="en-GB" dirty="0" smtClean="0"/>
              <a:t>.” </a:t>
            </a:r>
            <a:endParaRPr lang="en-GB" dirty="0"/>
          </a:p>
        </p:txBody>
      </p:sp>
      <p:sp>
        <p:nvSpPr>
          <p:cNvPr id="3" name="TextBox 2"/>
          <p:cNvSpPr txBox="1"/>
          <p:nvPr/>
        </p:nvSpPr>
        <p:spPr>
          <a:xfrm>
            <a:off x="4305796" y="476672"/>
            <a:ext cx="3384376" cy="369332"/>
          </a:xfrm>
          <a:prstGeom prst="rect">
            <a:avLst/>
          </a:prstGeom>
          <a:noFill/>
        </p:spPr>
        <p:txBody>
          <a:bodyPr wrap="square" rtlCol="0">
            <a:spAutoFit/>
          </a:bodyPr>
          <a:lstStyle/>
          <a:p>
            <a:r>
              <a:rPr lang="en-GB" dirty="0" smtClean="0"/>
              <a:t>Brian Josephson in the Royal Mail:</a:t>
            </a:r>
            <a:endParaRPr lang="en-GB" dirty="0"/>
          </a:p>
        </p:txBody>
      </p:sp>
    </p:spTree>
    <p:extLst>
      <p:ext uri="{BB962C8B-B14F-4D97-AF65-F5344CB8AC3E}">
        <p14:creationId xmlns:p14="http://schemas.microsoft.com/office/powerpoint/2010/main" val="3587971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229600" cy="4525963"/>
          </a:xfrm>
        </p:spPr>
        <p:txBody>
          <a:bodyPr>
            <a:normAutofit fontScale="85000" lnSpcReduction="20000"/>
          </a:bodyPr>
          <a:lstStyle/>
          <a:p>
            <a:pPr marL="0" indent="0">
              <a:buNone/>
            </a:pPr>
            <a:r>
              <a:rPr lang="en-GB" dirty="0" smtClean="0"/>
              <a:t>In “Surely you’re joking Mr Feynman”,</a:t>
            </a:r>
          </a:p>
          <a:p>
            <a:endParaRPr lang="en-GB" dirty="0"/>
          </a:p>
          <a:p>
            <a:pPr marL="0" indent="0">
              <a:buNone/>
            </a:pPr>
            <a:r>
              <a:rPr lang="en-GB" dirty="0" smtClean="0"/>
              <a:t>“The </a:t>
            </a:r>
            <a:r>
              <a:rPr lang="en-GB" dirty="0"/>
              <a:t>questions of the students are often the source of new research. They often ask profound questions that I've thought about at times and then given up on, so to speak, for a while. It wouldn't do me any harm to think about them again and see if I can go any further now. The students may not be able to see the thing I want to answer, or the subtleties I want to think about, but they </a:t>
            </a:r>
            <a:r>
              <a:rPr lang="en-GB" i="1" dirty="0"/>
              <a:t>remind</a:t>
            </a:r>
            <a:r>
              <a:rPr lang="en-GB" dirty="0"/>
              <a:t> me of a problem by asking questions in the </a:t>
            </a:r>
            <a:r>
              <a:rPr lang="en-GB" dirty="0" err="1"/>
              <a:t>neighborhood</a:t>
            </a:r>
            <a:r>
              <a:rPr lang="en-GB" dirty="0"/>
              <a:t> of that problem. It's not so easy to remind </a:t>
            </a:r>
            <a:r>
              <a:rPr lang="en-GB" i="1" dirty="0"/>
              <a:t>yourself</a:t>
            </a:r>
            <a:r>
              <a:rPr lang="en-GB" dirty="0"/>
              <a:t> of these things</a:t>
            </a:r>
            <a:r>
              <a:rPr lang="en-GB" dirty="0" smtClean="0"/>
              <a:t>.”</a:t>
            </a:r>
            <a:br>
              <a:rPr lang="en-GB" dirty="0" smtClean="0"/>
            </a:br>
            <a:endParaRPr lang="en-GB" dirty="0"/>
          </a:p>
        </p:txBody>
      </p:sp>
    </p:spTree>
    <p:extLst>
      <p:ext uri="{BB962C8B-B14F-4D97-AF65-F5344CB8AC3E}">
        <p14:creationId xmlns:p14="http://schemas.microsoft.com/office/powerpoint/2010/main" val="3069082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229600" cy="4525963"/>
          </a:xfrm>
        </p:spPr>
        <p:txBody>
          <a:bodyPr>
            <a:normAutofit/>
          </a:bodyPr>
          <a:lstStyle/>
          <a:p>
            <a:pPr marL="0" indent="0">
              <a:buNone/>
            </a:pPr>
            <a:r>
              <a:rPr lang="en-GB" dirty="0" smtClean="0"/>
              <a:t>Conclusions</a:t>
            </a:r>
          </a:p>
          <a:p>
            <a:pPr marL="0" indent="0">
              <a:buNone/>
            </a:pPr>
            <a:endParaRPr lang="en-GB" dirty="0" smtClean="0"/>
          </a:p>
          <a:p>
            <a:pPr marL="0" indent="0">
              <a:buNone/>
            </a:pPr>
            <a:r>
              <a:rPr lang="en-GB" dirty="0" smtClean="0"/>
              <a:t>Opening an important </a:t>
            </a:r>
            <a:r>
              <a:rPr lang="en-GB" dirty="0"/>
              <a:t>branch of </a:t>
            </a:r>
            <a:r>
              <a:rPr lang="en-GB" dirty="0" smtClean="0"/>
              <a:t>STEM, </a:t>
            </a:r>
            <a:r>
              <a:rPr lang="en-GB" dirty="0"/>
              <a:t>and its starting from </a:t>
            </a:r>
            <a:r>
              <a:rPr lang="en-GB" dirty="0" smtClean="0"/>
              <a:t>scratch, </a:t>
            </a:r>
            <a:r>
              <a:rPr lang="en-GB" dirty="0"/>
              <a:t>presents a unique opportunity to follow and study the evolution and progress of one of the fundamental university </a:t>
            </a:r>
            <a:r>
              <a:rPr lang="en-GB" dirty="0" smtClean="0"/>
              <a:t>syllabus. There are certainly myriads of things to do, not only for physicists.</a:t>
            </a:r>
            <a:endParaRPr lang="en-GB" dirty="0"/>
          </a:p>
        </p:txBody>
      </p:sp>
      <p:sp>
        <p:nvSpPr>
          <p:cNvPr id="2" name="TextBox 1"/>
          <p:cNvSpPr txBox="1"/>
          <p:nvPr/>
        </p:nvSpPr>
        <p:spPr>
          <a:xfrm>
            <a:off x="6695728" y="6205233"/>
            <a:ext cx="1844416" cy="369332"/>
          </a:xfrm>
          <a:prstGeom prst="rect">
            <a:avLst/>
          </a:prstGeom>
          <a:noFill/>
        </p:spPr>
        <p:txBody>
          <a:bodyPr wrap="none" rtlCol="0">
            <a:spAutoFit/>
          </a:bodyPr>
          <a:lstStyle/>
          <a:p>
            <a:r>
              <a:rPr lang="en-GB" dirty="0" smtClean="0"/>
              <a:t>f.laussy@wlv.ac.uk</a:t>
            </a:r>
            <a:endParaRPr lang="en-GB" dirty="0"/>
          </a:p>
        </p:txBody>
      </p:sp>
      <p:sp>
        <p:nvSpPr>
          <p:cNvPr id="4" name="Rectangle 3"/>
          <p:cNvSpPr/>
          <p:nvPr/>
        </p:nvSpPr>
        <p:spPr>
          <a:xfrm>
            <a:off x="539552" y="6205421"/>
            <a:ext cx="6198556" cy="369332"/>
          </a:xfrm>
          <a:prstGeom prst="rect">
            <a:avLst/>
          </a:prstGeom>
        </p:spPr>
        <p:txBody>
          <a:bodyPr wrap="none">
            <a:spAutoFit/>
          </a:bodyPr>
          <a:lstStyle/>
          <a:p>
            <a:r>
              <a:rPr lang="en-GB" dirty="0" smtClean="0"/>
              <a:t>If interested/competent where I’m not/curious, please contact me:</a:t>
            </a:r>
            <a:endParaRPr lang="en-GB" dirty="0"/>
          </a:p>
        </p:txBody>
      </p:sp>
    </p:spTree>
    <p:extLst>
      <p:ext uri="{BB962C8B-B14F-4D97-AF65-F5344CB8AC3E}">
        <p14:creationId xmlns:p14="http://schemas.microsoft.com/office/powerpoint/2010/main" val="384366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thepalindromic.files.wordpress.com/2013/11/calvin-hobbes-schoo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5445"/>
          <a:stretch/>
        </p:blipFill>
        <p:spPr bwMode="auto">
          <a:xfrm>
            <a:off x="1331640" y="2045320"/>
            <a:ext cx="6336704" cy="2719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620688"/>
            <a:ext cx="1537280" cy="707886"/>
          </a:xfrm>
          <a:prstGeom prst="rect">
            <a:avLst/>
          </a:prstGeom>
          <a:noFill/>
        </p:spPr>
        <p:txBody>
          <a:bodyPr wrap="none" rtlCol="0">
            <a:spAutoFit/>
          </a:bodyPr>
          <a:lstStyle/>
          <a:p>
            <a:r>
              <a:rPr lang="en-GB" sz="4000" dirty="0" smtClean="0">
                <a:latin typeface="Garamond" panose="02020404030301010803" pitchFamily="18" charset="0"/>
              </a:rPr>
              <a:t>School</a:t>
            </a:r>
            <a:endParaRPr lang="en-GB" sz="4000" dirty="0">
              <a:latin typeface="Garamond" panose="02020404030301010803" pitchFamily="18" charset="0"/>
            </a:endParaRPr>
          </a:p>
        </p:txBody>
      </p:sp>
    </p:spTree>
    <p:extLst>
      <p:ext uri="{BB962C8B-B14F-4D97-AF65-F5344CB8AC3E}">
        <p14:creationId xmlns:p14="http://schemas.microsoft.com/office/powerpoint/2010/main" val="1553476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48.tinypic.com/11kyrm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79511" y="1916832"/>
            <a:ext cx="8766189"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620688"/>
            <a:ext cx="2202398" cy="707886"/>
          </a:xfrm>
          <a:prstGeom prst="rect">
            <a:avLst/>
          </a:prstGeom>
          <a:noFill/>
        </p:spPr>
        <p:txBody>
          <a:bodyPr wrap="none" rtlCol="0">
            <a:spAutoFit/>
          </a:bodyPr>
          <a:lstStyle/>
          <a:p>
            <a:r>
              <a:rPr lang="en-GB" sz="4000" dirty="0" smtClean="0">
                <a:latin typeface="Garamond" panose="02020404030301010803" pitchFamily="18" charset="0"/>
              </a:rPr>
              <a:t>University</a:t>
            </a:r>
            <a:endParaRPr lang="en-GB" sz="4000" dirty="0">
              <a:latin typeface="Garamond" panose="02020404030301010803" pitchFamily="18" charset="0"/>
            </a:endParaRPr>
          </a:p>
        </p:txBody>
      </p:sp>
    </p:spTree>
    <p:extLst>
      <p:ext uri="{BB962C8B-B14F-4D97-AF65-F5344CB8AC3E}">
        <p14:creationId xmlns:p14="http://schemas.microsoft.com/office/powerpoint/2010/main" val="182063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Active learning</a:t>
            </a:r>
          </a:p>
          <a:p>
            <a:r>
              <a:rPr lang="en-GB" dirty="0" smtClean="0"/>
              <a:t>Research-</a:t>
            </a:r>
            <a:r>
              <a:rPr lang="en-GB" i="1" dirty="0" err="1" smtClean="0"/>
              <a:t>xxx</a:t>
            </a:r>
            <a:r>
              <a:rPr lang="en-GB" dirty="0" err="1" smtClean="0"/>
              <a:t>ed</a:t>
            </a:r>
            <a:r>
              <a:rPr lang="en-GB" dirty="0" smtClean="0"/>
              <a:t> learning</a:t>
            </a:r>
          </a:p>
          <a:p>
            <a:r>
              <a:rPr lang="en-GB" dirty="0" smtClean="0"/>
              <a:t>Peer-learning</a:t>
            </a:r>
            <a:endParaRPr lang="en-GB" dirty="0"/>
          </a:p>
        </p:txBody>
      </p:sp>
      <p:sp>
        <p:nvSpPr>
          <p:cNvPr id="4" name="Title 3"/>
          <p:cNvSpPr>
            <a:spLocks noGrp="1"/>
          </p:cNvSpPr>
          <p:nvPr>
            <p:ph type="title"/>
          </p:nvPr>
        </p:nvSpPr>
        <p:spPr/>
        <p:txBody>
          <a:bodyPr/>
          <a:lstStyle/>
          <a:p>
            <a:r>
              <a:rPr lang="en-GB" dirty="0" smtClean="0"/>
              <a:t>Some trendy teaching methods</a:t>
            </a:r>
            <a:endParaRPr lang="en-GB" dirty="0"/>
          </a:p>
        </p:txBody>
      </p:sp>
      <p:pic>
        <p:nvPicPr>
          <p:cNvPr id="5" name="Picture 2" descr="https://www.dur.ac.uk/images/physics/researchledteach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943324"/>
            <a:ext cx="4762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88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304" y="384661"/>
            <a:ext cx="3893695" cy="1200329"/>
          </a:xfrm>
          <a:prstGeom prst="rect">
            <a:avLst/>
          </a:prstGeom>
          <a:noFill/>
        </p:spPr>
        <p:txBody>
          <a:bodyPr wrap="none" rtlCol="0">
            <a:spAutoFit/>
          </a:bodyPr>
          <a:lstStyle/>
          <a:p>
            <a:r>
              <a:rPr lang="en-GB" sz="3600" dirty="0" smtClean="0"/>
              <a:t>Research-</a:t>
            </a:r>
            <a:r>
              <a:rPr lang="en-GB" sz="3600" i="1" dirty="0" smtClean="0"/>
              <a:t>led</a:t>
            </a:r>
            <a:r>
              <a:rPr lang="en-GB" sz="3600" dirty="0" smtClean="0"/>
              <a:t> learning</a:t>
            </a:r>
          </a:p>
          <a:p>
            <a:endParaRPr lang="en-GB" sz="36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32656"/>
            <a:ext cx="4728917" cy="6120680"/>
          </a:xfrm>
          <a:prstGeom prst="rect">
            <a:avLst/>
          </a:prstGeom>
        </p:spPr>
      </p:pic>
      <p:sp>
        <p:nvSpPr>
          <p:cNvPr id="6" name="TextBox 5"/>
          <p:cNvSpPr txBox="1"/>
          <p:nvPr/>
        </p:nvSpPr>
        <p:spPr>
          <a:xfrm>
            <a:off x="255633" y="1323380"/>
            <a:ext cx="3709221" cy="523220"/>
          </a:xfrm>
          <a:prstGeom prst="rect">
            <a:avLst/>
          </a:prstGeom>
          <a:noFill/>
        </p:spPr>
        <p:txBody>
          <a:bodyPr wrap="none" rtlCol="0">
            <a:spAutoFit/>
          </a:bodyPr>
          <a:lstStyle/>
          <a:p>
            <a:r>
              <a:rPr lang="en-GB" sz="2800" i="1" dirty="0" smtClean="0">
                <a:latin typeface="Garamond" panose="02020404030301010803" pitchFamily="18" charset="0"/>
              </a:rPr>
              <a:t>“Science </a:t>
            </a:r>
            <a:r>
              <a:rPr lang="en-GB" sz="2800" i="1" dirty="0">
                <a:latin typeface="Garamond" panose="02020404030301010803" pitchFamily="18" charset="0"/>
              </a:rPr>
              <a:t>is magic that </a:t>
            </a:r>
            <a:r>
              <a:rPr lang="en-GB" sz="2800" i="1" dirty="0" smtClean="0">
                <a:latin typeface="Garamond" panose="02020404030301010803" pitchFamily="18" charset="0"/>
              </a:rPr>
              <a:t>works”</a:t>
            </a:r>
            <a:endParaRPr lang="en-GB" sz="2800" i="1" dirty="0">
              <a:latin typeface="Garamond" panose="02020404030301010803" pitchFamily="18" charset="0"/>
            </a:endParaRPr>
          </a:p>
        </p:txBody>
      </p:sp>
      <p:pic>
        <p:nvPicPr>
          <p:cNvPr id="8" name="Picture 2" descr="https://images-na.ssl-images-amazon.com/images/I/51dT7D94lsL._SX32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68" y="1969398"/>
            <a:ext cx="31051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348880"/>
            <a:ext cx="4415773" cy="372202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4252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116632"/>
            <a:ext cx="5877746" cy="33151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213844"/>
            <a:ext cx="6134957" cy="3419953"/>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060454"/>
            <a:ext cx="5163357" cy="142751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879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1988840"/>
            <a:ext cx="8136904" cy="1477328"/>
          </a:xfrm>
          <a:prstGeom prst="rect">
            <a:avLst/>
          </a:prstGeom>
          <a:noFill/>
        </p:spPr>
        <p:txBody>
          <a:bodyPr wrap="square" rtlCol="0">
            <a:spAutoFit/>
          </a:bodyPr>
          <a:lstStyle/>
          <a:p>
            <a:pPr marL="285750" indent="-285750">
              <a:buFont typeface="Arial" charset="0"/>
              <a:buChar char="•"/>
            </a:pPr>
            <a:r>
              <a:rPr lang="en-GB" dirty="0" smtClean="0"/>
              <a:t>Teaching </a:t>
            </a:r>
            <a:r>
              <a:rPr lang="en-GB" dirty="0"/>
              <a:t>of rigorous experimental techniques from Level 1 onwards</a:t>
            </a:r>
            <a:r>
              <a:rPr lang="en-GB" dirty="0" smtClean="0"/>
              <a:t>.</a:t>
            </a:r>
          </a:p>
          <a:p>
            <a:pPr marL="285750" indent="-285750">
              <a:buFont typeface="Arial" charset="0"/>
              <a:buChar char="•"/>
            </a:pPr>
            <a:r>
              <a:rPr lang="en-GB" dirty="0"/>
              <a:t>High expectations for assessed laboratory reports. From the start, students are expected to produce reports in the style of professional research articles</a:t>
            </a:r>
            <a:r>
              <a:rPr lang="en-GB" dirty="0" smtClean="0"/>
              <a:t>.</a:t>
            </a:r>
          </a:p>
          <a:p>
            <a:pPr marL="285750" indent="-285750">
              <a:buFont typeface="Arial" charset="0"/>
              <a:buChar char="•"/>
            </a:pPr>
            <a:r>
              <a:rPr lang="en-GB" dirty="0" smtClean="0"/>
              <a:t>Students undertake </a:t>
            </a:r>
            <a:r>
              <a:rPr lang="en-GB" dirty="0"/>
              <a:t>inquiry-based </a:t>
            </a:r>
            <a:r>
              <a:rPr lang="en-GB" dirty="0" smtClean="0"/>
              <a:t>learning.</a:t>
            </a:r>
            <a:endParaRPr lang="en-GB" dirty="0"/>
          </a:p>
          <a:p>
            <a:endParaRPr lang="en-GB" dirty="0"/>
          </a:p>
        </p:txBody>
      </p:sp>
      <p:sp>
        <p:nvSpPr>
          <p:cNvPr id="2" name="TextBox 1"/>
          <p:cNvSpPr txBox="1"/>
          <p:nvPr/>
        </p:nvSpPr>
        <p:spPr>
          <a:xfrm>
            <a:off x="554336" y="548680"/>
            <a:ext cx="4302460" cy="1200329"/>
          </a:xfrm>
          <a:prstGeom prst="rect">
            <a:avLst/>
          </a:prstGeom>
          <a:noFill/>
        </p:spPr>
        <p:txBody>
          <a:bodyPr wrap="none" rtlCol="0">
            <a:spAutoFit/>
          </a:bodyPr>
          <a:lstStyle/>
          <a:p>
            <a:r>
              <a:rPr lang="en-GB" sz="3600" dirty="0" smtClean="0"/>
              <a:t>Research-</a:t>
            </a:r>
            <a:r>
              <a:rPr lang="en-GB" sz="3600" i="1" dirty="0" smtClean="0"/>
              <a:t>based</a:t>
            </a:r>
            <a:r>
              <a:rPr lang="en-GB" sz="3600" dirty="0" smtClean="0"/>
              <a:t> learning</a:t>
            </a:r>
          </a:p>
          <a:p>
            <a:endParaRPr lang="en-GB" sz="3600" dirty="0"/>
          </a:p>
        </p:txBody>
      </p:sp>
      <p:pic>
        <p:nvPicPr>
          <p:cNvPr id="13316" name="Picture 4" descr="https://upload.wikimedia.org/wikipedia/commons/9/9a/Newtroot_1_0_0_m1.png?uselang=f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612" y="3717032"/>
            <a:ext cx="2661395" cy="266139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CollatzTree_5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36"/>
          <a:stretch/>
        </p:blipFill>
        <p:spPr bwMode="auto">
          <a:xfrm>
            <a:off x="3108325" y="2517675"/>
            <a:ext cx="590550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3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16632"/>
            <a:ext cx="6601747" cy="487748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909" y="3465136"/>
            <a:ext cx="2886478" cy="3057952"/>
          </a:xfrm>
          <a:prstGeom prst="rect">
            <a:avLst/>
          </a:prstGeom>
          <a:effectLst>
            <a:outerShdw blurRad="63500" sx="102000" sy="102000" algn="ctr" rotWithShape="0">
              <a:prstClr val="black">
                <a:alpha val="40000"/>
              </a:prstClr>
            </a:outerShdw>
          </a:effectLst>
        </p:spPr>
      </p:pic>
      <p:pic>
        <p:nvPicPr>
          <p:cNvPr id="6" name="Picture 5"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72273" y="3350011"/>
            <a:ext cx="2160240" cy="32882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3195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489</Words>
  <Application>Microsoft Office PowerPoint</Application>
  <PresentationFormat>On-screen Show (4:3)</PresentationFormat>
  <Paragraphs>40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Some trendy teaching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Wolverhampton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Laussy, Fabrice</dc:creator>
  <cp:lastModifiedBy>Laussy, Fabrice</cp:lastModifiedBy>
  <cp:revision>44</cp:revision>
  <dcterms:created xsi:type="dcterms:W3CDTF">2017-07-24T16:48:54Z</dcterms:created>
  <dcterms:modified xsi:type="dcterms:W3CDTF">2017-09-21T08:09:24Z</dcterms:modified>
</cp:coreProperties>
</file>